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gradFill rotWithShape="1">
          <a:gsLst>
            <a:gs pos="0">
              <a:srgbClr val="0A1030"/>
            </a:gs>
            <a:gs pos="100000">
              <a:srgbClr val="070B1F"/>
            </a:gs>
          </a:gsLst>
          <a:lin scaled="0" ang="1740000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68680" y="640080"/>
            <a:ext cx="100584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  <a:spcAft>
                <a:spcPts val="600"/>
              </a:spcAft>
            </a:pPr>
            <a:r>
              <a:rPr sz="1250" b="1">
                <a:solidFill>
                  <a:srgbClr val="5A6493"/>
                </a:solidFill>
                <a:latin typeface="Inter"/>
              </a:rPr>
              <a:t>A FRAMEWORK FOR AI DEPLOYMENT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1554480"/>
            <a:ext cx="10424160" cy="20116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  <a:spcAft>
                <a:spcPts val="600"/>
              </a:spcAft>
            </a:pPr>
            <a:r>
              <a:rPr sz="6600" b="1">
                <a:solidFill>
                  <a:srgbClr val="EEF1FF"/>
                </a:solidFill>
                <a:latin typeface="Inter"/>
              </a:rPr>
              <a:t>Can, </a:t>
            </a:r>
            <a:r>
              <a:rPr sz="6600" b="1">
                <a:solidFill>
                  <a:srgbClr val="B08BFF"/>
                </a:solidFill>
                <a:latin typeface="Inter"/>
              </a:rPr>
              <a:t>or Should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3063240"/>
            <a:ext cx="1005840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  <a:spcAft>
                <a:spcPts val="600"/>
              </a:spcAft>
            </a:pPr>
            <a:r>
              <a:rPr sz="3000" b="0">
                <a:solidFill>
                  <a:srgbClr val="98A2C9"/>
                </a:solidFill>
                <a:latin typeface="Inter"/>
              </a:rPr>
              <a:t>The second axis of AI deployment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86968" y="3977639"/>
            <a:ext cx="77724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30000"/>
              </a:lnSpc>
              <a:spcAft>
                <a:spcPts val="600"/>
              </a:spcAft>
            </a:pPr>
            <a:r>
              <a:rPr sz="1700" b="0">
                <a:solidFill>
                  <a:srgbClr val="98A2C9"/>
                </a:solidFill>
                <a:latin typeface="Inter"/>
              </a:rPr>
              <a:t>Deciding not just what AI can do, but what work to automate and what to protect.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86968" y="5029200"/>
            <a:ext cx="73152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  <a:spcAft>
                <a:spcPts val="600"/>
              </a:spcAft>
            </a:pPr>
            <a:r>
              <a:rPr sz="1600" b="1">
                <a:solidFill>
                  <a:srgbClr val="EEF1FF"/>
                </a:solidFill>
                <a:latin typeface="Inter"/>
              </a:rPr>
              <a:t>Rahul Jindal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68680" y="5669280"/>
            <a:ext cx="5852160" cy="566928"/>
          </a:xfrm>
          <a:prstGeom prst="roundRect">
            <a:avLst>
              <a:gd name="adj" fmla="val 7000"/>
            </a:avLst>
          </a:prstGeom>
          <a:solidFill>
            <a:srgbClr val="0E1430"/>
          </a:solidFill>
          <a:ln w="12700">
            <a:solidFill>
              <a:srgbClr val="2A335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28600"/>
          <a:lstStyle/>
          <a:p>
            <a:pPr algn="l">
              <a:lnSpc>
                <a:spcPct val="110000"/>
              </a:lnSpc>
              <a:spcAft>
                <a:spcPts val="600"/>
              </a:spcAft>
            </a:pPr>
            <a:r>
              <a:rPr sz="1250" b="0">
                <a:solidFill>
                  <a:srgbClr val="98A2C9"/>
                </a:solidFill>
                <a:latin typeface="Inter"/>
              </a:rPr>
              <a:t>Defensively published by Google  .  May 2026  .  public domain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gradFill rotWithShape="1">
          <a:gsLst>
            <a:gs pos="0">
              <a:srgbClr val="0A1030"/>
            </a:gs>
            <a:gs pos="100000">
              <a:srgbClr val="070B1F"/>
            </a:gs>
          </a:gsLst>
          <a:lin scaled="0" ang="1740000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68680" y="640080"/>
            <a:ext cx="100584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  <a:spcAft>
                <a:spcPts val="600"/>
              </a:spcAft>
            </a:pPr>
            <a:r>
              <a:rPr sz="1250" b="1">
                <a:solidFill>
                  <a:srgbClr val="5A6493"/>
                </a:solidFill>
                <a:latin typeface="Inter"/>
              </a:rPr>
              <a:t>PUT IT TO WORK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1143000"/>
            <a:ext cx="1042416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  <a:spcAft>
                <a:spcPts val="600"/>
              </a:spcAft>
            </a:pPr>
            <a:r>
              <a:rPr sz="4000" b="1">
                <a:solidFill>
                  <a:srgbClr val="EEF1FF"/>
                </a:solidFill>
                <a:latin typeface="Inter"/>
              </a:rPr>
              <a:t>Start </a:t>
            </a:r>
            <a:r>
              <a:rPr sz="4000" b="1">
                <a:solidFill>
                  <a:srgbClr val="B08BFF"/>
                </a:solidFill>
                <a:latin typeface="Inter"/>
              </a:rPr>
              <a:t>here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86968" y="2286000"/>
            <a:ext cx="457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lnSpc>
                <a:spcPct val="110000"/>
              </a:lnSpc>
              <a:spcAft>
                <a:spcPts val="600"/>
              </a:spcAft>
            </a:pPr>
            <a:r>
              <a:rPr sz="1800" b="1">
                <a:solidFill>
                  <a:srgbClr val="B08BFF"/>
                </a:solidFill>
                <a:latin typeface="Inter"/>
              </a:rPr>
              <a:t>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2286000"/>
            <a:ext cx="969264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20000"/>
              </a:lnSpc>
              <a:spcAft>
                <a:spcPts val="600"/>
              </a:spcAft>
            </a:pPr>
            <a:r>
              <a:rPr sz="1700" b="0">
                <a:solidFill>
                  <a:srgbClr val="98A2C9"/>
                </a:solidFill>
                <a:latin typeface="Inter"/>
              </a:rPr>
              <a:t>Pick one workflow you are about to add AI to.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86968" y="2926080"/>
            <a:ext cx="457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lnSpc>
                <a:spcPct val="110000"/>
              </a:lnSpc>
              <a:spcAft>
                <a:spcPts val="600"/>
              </a:spcAft>
            </a:pPr>
            <a:r>
              <a:rPr sz="1800" b="1">
                <a:solidFill>
                  <a:srgbClr val="B08BFF"/>
                </a:solidFill>
                <a:latin typeface="Inter"/>
              </a:rPr>
              <a:t>→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926080"/>
            <a:ext cx="969264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20000"/>
              </a:lnSpc>
              <a:spcAft>
                <a:spcPts val="600"/>
              </a:spcAft>
            </a:pPr>
            <a:r>
              <a:rPr sz="1700" b="0">
                <a:solidFill>
                  <a:srgbClr val="98A2C9"/>
                </a:solidFill>
                <a:latin typeface="Inter"/>
              </a:rPr>
              <a:t>Score each task on cognition and empathy first.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86968" y="3566160"/>
            <a:ext cx="457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lnSpc>
                <a:spcPct val="110000"/>
              </a:lnSpc>
              <a:spcAft>
                <a:spcPts val="600"/>
              </a:spcAft>
            </a:pPr>
            <a:r>
              <a:rPr sz="1800" b="1">
                <a:solidFill>
                  <a:srgbClr val="B08BFF"/>
                </a:solidFill>
                <a:latin typeface="Inter"/>
              </a:rPr>
              <a:t>→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3566160"/>
            <a:ext cx="969264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20000"/>
              </a:lnSpc>
              <a:spcAft>
                <a:spcPts val="600"/>
              </a:spcAft>
            </a:pPr>
            <a:r>
              <a:rPr sz="1700" b="0">
                <a:solidFill>
                  <a:srgbClr val="98A2C9"/>
                </a:solidFill>
                <a:latin typeface="Inter"/>
              </a:rPr>
              <a:t>Find the relationally sensitive quadrant and protect it.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86968" y="4206240"/>
            <a:ext cx="457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lnSpc>
                <a:spcPct val="110000"/>
              </a:lnSpc>
              <a:spcAft>
                <a:spcPts val="600"/>
              </a:spcAft>
            </a:pPr>
            <a:r>
              <a:rPr sz="1800" b="1">
                <a:solidFill>
                  <a:srgbClr val="B08BFF"/>
                </a:solidFill>
                <a:latin typeface="Inter"/>
              </a:rPr>
              <a:t>→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4206240"/>
            <a:ext cx="969264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20000"/>
              </a:lnSpc>
              <a:spcAft>
                <a:spcPts val="600"/>
              </a:spcAft>
            </a:pPr>
            <a:r>
              <a:rPr sz="1700" b="0">
                <a:solidFill>
                  <a:srgbClr val="98A2C9"/>
                </a:solidFill>
                <a:latin typeface="Inter"/>
              </a:rPr>
              <a:t>Redesign around the scores. Do not pave the existing path.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86968" y="5212080"/>
            <a:ext cx="1005840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  <a:spcAft>
                <a:spcPts val="600"/>
              </a:spcAft>
            </a:pPr>
            <a:r>
              <a:rPr sz="2800" b="1">
                <a:solidFill>
                  <a:srgbClr val="EEF1FF"/>
                </a:solidFill>
                <a:latin typeface="Inter"/>
              </a:rPr>
              <a:t>Ask </a:t>
            </a:r>
            <a:r>
              <a:rPr sz="2800" b="1">
                <a:solidFill>
                  <a:srgbClr val="B08BFF"/>
                </a:solidFill>
                <a:latin typeface="Inter"/>
              </a:rPr>
              <a:t>should we</a:t>
            </a:r>
            <a:r>
              <a:rPr sz="2800" b="1">
                <a:solidFill>
                  <a:srgbClr val="EEF1FF"/>
                </a:solidFill>
                <a:latin typeface="Inter"/>
              </a:rPr>
              <a:t> before </a:t>
            </a:r>
            <a:r>
              <a:rPr sz="2800" b="1">
                <a:solidFill>
                  <a:srgbClr val="EEF1FF"/>
                </a:solidFill>
                <a:latin typeface="Inter"/>
              </a:rPr>
              <a:t>can we</a:t>
            </a:r>
            <a:r>
              <a:rPr sz="2800" b="1">
                <a:solidFill>
                  <a:srgbClr val="EEF1FF"/>
                </a:solidFill>
                <a:latin typeface="Inter"/>
              </a:rPr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gradFill rotWithShape="1">
          <a:gsLst>
            <a:gs pos="0">
              <a:srgbClr val="0A1030"/>
            </a:gs>
            <a:gs pos="100000">
              <a:srgbClr val="070B1F"/>
            </a:gs>
          </a:gsLst>
          <a:lin scaled="0" ang="1740000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68680" y="640080"/>
            <a:ext cx="100584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  <a:spcAft>
                <a:spcPts val="600"/>
              </a:spcAft>
            </a:pPr>
            <a:r>
              <a:rPr sz="1250" b="1">
                <a:solidFill>
                  <a:srgbClr val="5A6493"/>
                </a:solidFill>
                <a:latin typeface="Inter"/>
              </a:rPr>
              <a:t>READ IT. BUILD ON IT.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1280160"/>
            <a:ext cx="10607040" cy="16459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2000"/>
              </a:lnSpc>
              <a:spcAft>
                <a:spcPts val="600"/>
              </a:spcAft>
            </a:pPr>
            <a:r>
              <a:rPr sz="3000" b="1">
                <a:solidFill>
                  <a:srgbClr val="EEF1FF"/>
                </a:solidFill>
                <a:latin typeface="Inter"/>
              </a:rPr>
              <a:t>Dual-Axis Scoring for Automated Synthesis of Operational Architectures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86968" y="3017520"/>
            <a:ext cx="100584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  <a:spcAft>
                <a:spcPts val="600"/>
              </a:spcAft>
            </a:pPr>
            <a:r>
              <a:rPr sz="1600" b="0">
                <a:solidFill>
                  <a:srgbClr val="98A2C9"/>
                </a:solidFill>
                <a:latin typeface="Inter"/>
              </a:rPr>
              <a:t>Co-authored with Hariprasad Rengarajan.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86968" y="3840480"/>
            <a:ext cx="10424160" cy="12801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  <a:spcAft>
                <a:spcPts val="800"/>
              </a:spcAft>
            </a:pPr>
            <a:r>
              <a:rPr sz="1700" b="0">
                <a:solidFill>
                  <a:srgbClr val="5A6493"/>
                </a:solidFill>
                <a:latin typeface="Inter"/>
              </a:rPr>
              <a:t>The essay      </a:t>
            </a:r>
            <a:r>
              <a:rPr sz="1700" b="1">
                <a:solidFill>
                  <a:srgbClr val="EEF1FF"/>
                </a:solidFill>
                <a:latin typeface="Inter"/>
              </a:rPr>
              <a:t>byrxj.com/insights/can-or-should-second-axis</a:t>
            </a:r>
          </a:p>
          <a:p>
            <a:pPr algn="l">
              <a:lnSpc>
                <a:spcPct val="110000"/>
              </a:lnSpc>
              <a:spcAft>
                <a:spcPts val="600"/>
              </a:spcAft>
            </a:pPr>
            <a:r>
              <a:rPr sz="1700" b="0">
                <a:solidFill>
                  <a:srgbClr val="5A6493"/>
                </a:solidFill>
                <a:latin typeface="Inter"/>
              </a:rPr>
              <a:t>The publication      </a:t>
            </a:r>
            <a:r>
              <a:rPr sz="1700" b="1">
                <a:solidFill>
                  <a:srgbClr val="EEF1FF"/>
                </a:solidFill>
                <a:latin typeface="Inter"/>
              </a:rPr>
              <a:t>tdcommons.org/dpubs_series/10275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68680" y="5486400"/>
            <a:ext cx="5212080" cy="566928"/>
          </a:xfrm>
          <a:prstGeom prst="roundRect">
            <a:avLst>
              <a:gd name="adj" fmla="val 7000"/>
            </a:avLst>
          </a:prstGeom>
          <a:solidFill>
            <a:srgbClr val="0E1430"/>
          </a:solidFill>
          <a:ln w="12700">
            <a:solidFill>
              <a:srgbClr val="2A335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28600"/>
          <a:lstStyle/>
          <a:p>
            <a:pPr algn="l">
              <a:lnSpc>
                <a:spcPct val="110000"/>
              </a:lnSpc>
              <a:spcAft>
                <a:spcPts val="600"/>
              </a:spcAft>
            </a:pPr>
            <a:r>
              <a:rPr sz="1300" b="0">
                <a:solidFill>
                  <a:srgbClr val="98A2C9"/>
                </a:solidFill>
                <a:latin typeface="Inter"/>
              </a:rPr>
              <a:t>In the public domain. Owned by no one.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gradFill rotWithShape="1">
          <a:gsLst>
            <a:gs pos="0">
              <a:srgbClr val="0A1030"/>
            </a:gs>
            <a:gs pos="100000">
              <a:srgbClr val="070B1F"/>
            </a:gs>
          </a:gsLst>
          <a:lin scaled="0" ang="1740000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68680" y="640080"/>
            <a:ext cx="100584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  <a:spcAft>
                <a:spcPts val="600"/>
              </a:spcAft>
            </a:pPr>
            <a:r>
              <a:rPr sz="1250" b="1">
                <a:solidFill>
                  <a:srgbClr val="5A6493"/>
                </a:solidFill>
                <a:latin typeface="Inter"/>
              </a:rPr>
              <a:t>THE PROBLEM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1234440"/>
            <a:ext cx="1042416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  <a:spcAft>
                <a:spcPts val="600"/>
              </a:spcAft>
            </a:pPr>
            <a:r>
              <a:rPr sz="4000" b="1">
                <a:solidFill>
                  <a:srgbClr val="EEF1FF"/>
                </a:solidFill>
                <a:latin typeface="Inter"/>
              </a:rPr>
              <a:t>Most AI asks the </a:t>
            </a:r>
            <a:r>
              <a:rPr sz="4000" b="1">
                <a:solidFill>
                  <a:srgbClr val="B08BFF"/>
                </a:solidFill>
                <a:latin typeface="Inter"/>
              </a:rPr>
              <a:t>wrong question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86968" y="2331720"/>
            <a:ext cx="8686800" cy="11887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5000"/>
              </a:lnSpc>
              <a:spcAft>
                <a:spcPts val="600"/>
              </a:spcAft>
            </a:pPr>
            <a:r>
              <a:rPr sz="2400" b="1">
                <a:solidFill>
                  <a:srgbClr val="EEF1FF"/>
                </a:solidFill>
                <a:latin typeface="Inter"/>
              </a:rPr>
              <a:t>Almost every automation effort runs on one question: can a machine do this task?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86968" y="3429000"/>
            <a:ext cx="96012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  <a:spcAft>
                <a:spcPts val="600"/>
              </a:spcAft>
            </a:pPr>
            <a:r>
              <a:rPr sz="1600" b="0">
                <a:solidFill>
                  <a:srgbClr val="98A2C9"/>
                </a:solidFill>
                <a:latin typeface="Inter"/>
              </a:rPr>
              <a:t>That is a single axis, logical feasibility. It produces two failures, everywhere.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68680" y="4206240"/>
            <a:ext cx="4983480" cy="1554480"/>
          </a:xfrm>
          <a:prstGeom prst="roundRect">
            <a:avLst>
              <a:gd name="adj" fmla="val 7000"/>
            </a:avLst>
          </a:prstGeom>
          <a:solidFill>
            <a:srgbClr val="0E1430"/>
          </a:solidFill>
          <a:ln w="12700">
            <a:solidFill>
              <a:srgbClr val="2A335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74320" rIns="228600"/>
          <a:lstStyle/>
          <a:p>
            <a:pPr algn="l">
              <a:lnSpc>
                <a:spcPct val="110000"/>
              </a:lnSpc>
              <a:spcAft>
                <a:spcPts val="600"/>
              </a:spcAft>
            </a:pPr>
            <a:r>
              <a:rPr sz="1900" b="1">
                <a:solidFill>
                  <a:srgbClr val="4F8CFF"/>
                </a:solidFill>
                <a:latin typeface="Inter"/>
              </a:rPr>
              <a:t>Over-automation</a:t>
            </a:r>
          </a:p>
          <a:p>
            <a:pPr algn="l">
              <a:lnSpc>
                <a:spcPct val="130000"/>
              </a:lnSpc>
              <a:spcAft>
                <a:spcPts val="600"/>
              </a:spcAft>
            </a:pPr>
            <a:r>
              <a:rPr sz="1450" b="0">
                <a:solidFill>
                  <a:srgbClr val="98A2C9"/>
                </a:solidFill>
                <a:latin typeface="Inter"/>
              </a:rPr>
              <a:t>We hand machines the work that should have stayed human.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126480" y="4206240"/>
            <a:ext cx="4983480" cy="1554480"/>
          </a:xfrm>
          <a:prstGeom prst="roundRect">
            <a:avLst>
              <a:gd name="adj" fmla="val 7000"/>
            </a:avLst>
          </a:prstGeom>
          <a:solidFill>
            <a:srgbClr val="0E1430"/>
          </a:solidFill>
          <a:ln w="12700">
            <a:solidFill>
              <a:srgbClr val="2A335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74320" rIns="228600"/>
          <a:lstStyle/>
          <a:p>
            <a:pPr algn="l">
              <a:lnSpc>
                <a:spcPct val="110000"/>
              </a:lnSpc>
              <a:spcAft>
                <a:spcPts val="600"/>
              </a:spcAft>
            </a:pPr>
            <a:r>
              <a:rPr sz="1900" b="1">
                <a:solidFill>
                  <a:srgbClr val="FF6B9D"/>
                </a:solidFill>
                <a:latin typeface="Inter"/>
              </a:rPr>
              <a:t>Under-automation</a:t>
            </a:r>
          </a:p>
          <a:p>
            <a:pPr algn="l">
              <a:lnSpc>
                <a:spcPct val="130000"/>
              </a:lnSpc>
              <a:spcAft>
                <a:spcPts val="600"/>
              </a:spcAft>
            </a:pPr>
            <a:r>
              <a:rPr sz="1450" b="0">
                <a:solidFill>
                  <a:srgbClr val="98A2C9"/>
                </a:solidFill>
                <a:latin typeface="Inter"/>
              </a:rPr>
              <a:t>We leave humans doing the drudgery no human should be doing.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gradFill rotWithShape="1">
          <a:gsLst>
            <a:gs pos="0">
              <a:srgbClr val="0A1030"/>
            </a:gs>
            <a:gs pos="100000">
              <a:srgbClr val="070B1F"/>
            </a:gs>
          </a:gsLst>
          <a:lin scaled="0" ang="1740000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68680" y="640080"/>
            <a:ext cx="100584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  <a:spcAft>
                <a:spcPts val="600"/>
              </a:spcAft>
            </a:pPr>
            <a:r>
              <a:rPr sz="1250" b="1">
                <a:solidFill>
                  <a:srgbClr val="5A6493"/>
                </a:solidFill>
                <a:latin typeface="Inter"/>
              </a:rPr>
              <a:t>AN UNLIKELY VANTAGE POINT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1234440"/>
            <a:ext cx="10424160" cy="1463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5000"/>
              </a:lnSpc>
              <a:spcAft>
                <a:spcPts val="600"/>
              </a:spcAft>
            </a:pPr>
            <a:r>
              <a:rPr sz="3800" b="1">
                <a:solidFill>
                  <a:srgbClr val="EEF1FF"/>
                </a:solidFill>
                <a:latin typeface="Inter"/>
              </a:rPr>
              <a:t>Twenty years ago, I </a:t>
            </a:r>
            <a:r>
              <a:rPr sz="3800" b="1">
                <a:solidFill>
                  <a:srgbClr val="B08BFF"/>
                </a:solidFill>
                <a:latin typeface="Inter"/>
              </a:rPr>
              <a:t>scored ideas</a:t>
            </a:r>
            <a:r>
              <a:rPr sz="3800" b="1">
                <a:solidFill>
                  <a:srgbClr val="EEF1FF"/>
                </a:solidFill>
                <a:latin typeface="Inter"/>
              </a:rPr>
              <a:t> for a living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86968" y="2834640"/>
            <a:ext cx="9692640" cy="20116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45000"/>
              </a:lnSpc>
              <a:spcAft>
                <a:spcPts val="1400"/>
              </a:spcAft>
            </a:pPr>
            <a:r>
              <a:rPr sz="1800" b="0">
                <a:solidFill>
                  <a:srgbClr val="98A2C9"/>
                </a:solidFill>
                <a:latin typeface="Inter"/>
              </a:rPr>
              <a:t>First hire in the IP practice at Pangea3. Patent analytics and IP valuation at CPA Global, the largest IP management company on earth. I hold patents on scoring and classifying patents.</a:t>
            </a:r>
          </a:p>
          <a:p>
            <a:pPr algn="l">
              <a:lnSpc>
                <a:spcPct val="145000"/>
              </a:lnSpc>
              <a:spcAft>
                <a:spcPts val="600"/>
              </a:spcAft>
            </a:pPr>
            <a:r>
              <a:rPr sz="1800" b="0">
                <a:solidFill>
                  <a:srgbClr val="98A2C9"/>
                </a:solidFill>
                <a:latin typeface="Inter"/>
              </a:rPr>
              <a:t>My job was to put a number on an idea and decide who should own it.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86968" y="5029200"/>
            <a:ext cx="969264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35000"/>
              </a:lnSpc>
              <a:spcAft>
                <a:spcPts val="600"/>
              </a:spcAft>
            </a:pPr>
            <a:r>
              <a:rPr sz="1800" b="1">
                <a:solidFill>
                  <a:srgbClr val="EEF1FF"/>
                </a:solidFill>
                <a:latin typeface="Inter"/>
              </a:rPr>
              <a:t>That is exactly why the second axis, and the decision to give it away, are deliberate.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gradFill rotWithShape="1">
          <a:gsLst>
            <a:gs pos="0">
              <a:srgbClr val="0A1030"/>
            </a:gs>
            <a:gs pos="100000">
              <a:srgbClr val="070B1F"/>
            </a:gs>
          </a:gsLst>
          <a:lin scaled="0" ang="1740000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68680" y="640080"/>
            <a:ext cx="100584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  <a:spcAft>
                <a:spcPts val="600"/>
              </a:spcAft>
            </a:pPr>
            <a:r>
              <a:rPr sz="1250" b="1">
                <a:solidFill>
                  <a:srgbClr val="5A6493"/>
                </a:solidFill>
                <a:latin typeface="Inter"/>
              </a:rPr>
              <a:t>THE IDEA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1234440"/>
            <a:ext cx="1060704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  <a:spcAft>
                <a:spcPts val="600"/>
              </a:spcAft>
            </a:pPr>
            <a:r>
              <a:rPr sz="3800" b="1">
                <a:solidFill>
                  <a:srgbClr val="EEF1FF"/>
                </a:solidFill>
                <a:latin typeface="Inter"/>
              </a:rPr>
              <a:t>The second axis: </a:t>
            </a:r>
            <a:r>
              <a:rPr sz="3800" b="1">
                <a:solidFill>
                  <a:srgbClr val="4F8CFF"/>
                </a:solidFill>
                <a:latin typeface="Inter"/>
              </a:rPr>
              <a:t>Cognition</a:t>
            </a:r>
            <a:r>
              <a:rPr sz="3800" b="1">
                <a:solidFill>
                  <a:srgbClr val="EEF1FF"/>
                </a:solidFill>
                <a:latin typeface="Inter"/>
              </a:rPr>
              <a:t> &amp; </a:t>
            </a:r>
            <a:r>
              <a:rPr sz="3800" b="1">
                <a:solidFill>
                  <a:srgbClr val="FF6B9D"/>
                </a:solidFill>
                <a:latin typeface="Inter"/>
              </a:rPr>
              <a:t>Empathy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68680" y="2468880"/>
            <a:ext cx="4983480" cy="2011680"/>
          </a:xfrm>
          <a:prstGeom prst="roundRect">
            <a:avLst>
              <a:gd name="adj" fmla="val 7000"/>
            </a:avLst>
          </a:prstGeom>
          <a:solidFill>
            <a:srgbClr val="0D1733"/>
          </a:solidFill>
          <a:ln w="12700">
            <a:solidFill>
              <a:srgbClr val="4F8C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92608" rIns="256032"/>
          <a:lstStyle/>
          <a:p>
            <a:pPr algn="l">
              <a:lnSpc>
                <a:spcPct val="110000"/>
              </a:lnSpc>
              <a:spcAft>
                <a:spcPts val="400"/>
              </a:spcAft>
            </a:pPr>
            <a:r>
              <a:rPr sz="2200" b="1">
                <a:solidFill>
                  <a:srgbClr val="4F8CFF"/>
                </a:solidFill>
                <a:latin typeface="Inter"/>
              </a:rPr>
              <a:t>Cognition</a:t>
            </a:r>
          </a:p>
          <a:p>
            <a:pPr algn="l">
              <a:lnSpc>
                <a:spcPct val="110000"/>
              </a:lnSpc>
              <a:spcAft>
                <a:spcPts val="1000"/>
              </a:spcAft>
            </a:pPr>
            <a:r>
              <a:rPr sz="1250" b="0">
                <a:solidFill>
                  <a:srgbClr val="5A6493"/>
                </a:solidFill>
                <a:latin typeface="Inter"/>
              </a:rPr>
              <a:t>the logical weight of the task</a:t>
            </a:r>
          </a:p>
          <a:p>
            <a:pPr algn="l">
              <a:lnSpc>
                <a:spcPct val="130000"/>
              </a:lnSpc>
              <a:spcAft>
                <a:spcPts val="600"/>
              </a:spcAft>
            </a:pPr>
            <a:r>
              <a:rPr sz="1500" b="0">
                <a:solidFill>
                  <a:srgbClr val="98A2C9"/>
                </a:solidFill>
                <a:latin typeface="Inter"/>
              </a:rPr>
              <a:t>How complex, consequential, and expertise-bound the work is.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126480" y="2468880"/>
            <a:ext cx="4983480" cy="2011680"/>
          </a:xfrm>
          <a:prstGeom prst="roundRect">
            <a:avLst>
              <a:gd name="adj" fmla="val 7000"/>
            </a:avLst>
          </a:prstGeom>
          <a:solidFill>
            <a:srgbClr val="2A1430"/>
          </a:solidFill>
          <a:ln w="12700">
            <a:solidFill>
              <a:srgbClr val="FF6B9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92608" rIns="256032"/>
          <a:lstStyle/>
          <a:p>
            <a:pPr algn="l">
              <a:lnSpc>
                <a:spcPct val="110000"/>
              </a:lnSpc>
              <a:spcAft>
                <a:spcPts val="400"/>
              </a:spcAft>
            </a:pPr>
            <a:r>
              <a:rPr sz="2200" b="1">
                <a:solidFill>
                  <a:srgbClr val="FF6B9D"/>
                </a:solidFill>
                <a:latin typeface="Inter"/>
              </a:rPr>
              <a:t>Empathy</a:t>
            </a:r>
          </a:p>
          <a:p>
            <a:pPr algn="l">
              <a:lnSpc>
                <a:spcPct val="110000"/>
              </a:lnSpc>
              <a:spcAft>
                <a:spcPts val="1000"/>
              </a:spcAft>
            </a:pPr>
            <a:r>
              <a:rPr sz="1250" b="0">
                <a:solidFill>
                  <a:srgbClr val="5A6493"/>
                </a:solidFill>
                <a:latin typeface="Inter"/>
              </a:rPr>
              <a:t>the human weight of the task</a:t>
            </a:r>
          </a:p>
          <a:p>
            <a:pPr algn="l">
              <a:lnSpc>
                <a:spcPct val="130000"/>
              </a:lnSpc>
              <a:spcAft>
                <a:spcPts val="600"/>
              </a:spcAft>
            </a:pPr>
            <a:r>
              <a:rPr sz="1500" b="0">
                <a:solidFill>
                  <a:srgbClr val="98A2C9"/>
                </a:solidFill>
                <a:latin typeface="Inter"/>
              </a:rPr>
              <a:t>How emotional, relational, and personal the work is.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86968" y="4754880"/>
            <a:ext cx="1005840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  <a:spcAft>
                <a:spcPts val="600"/>
              </a:spcAft>
            </a:pPr>
            <a:r>
              <a:rPr sz="1800" b="0">
                <a:solidFill>
                  <a:srgbClr val="98A2C9"/>
                </a:solidFill>
                <a:latin typeface="Inter"/>
              </a:rPr>
              <a:t>One axis tells you if a machine </a:t>
            </a:r>
            <a:r>
              <a:rPr sz="1800" b="1">
                <a:solidFill>
                  <a:srgbClr val="EEF1FF"/>
                </a:solidFill>
                <a:latin typeface="Inter"/>
              </a:rPr>
              <a:t>can</a:t>
            </a:r>
            <a:r>
              <a:rPr sz="1800" b="0">
                <a:solidFill>
                  <a:srgbClr val="98A2C9"/>
                </a:solidFill>
                <a:latin typeface="Inter"/>
              </a:rPr>
              <a:t>. Together they tell you if it </a:t>
            </a:r>
            <a:r>
              <a:rPr sz="1800" b="1">
                <a:solidFill>
                  <a:srgbClr val="EEF1FF"/>
                </a:solidFill>
                <a:latin typeface="Inter"/>
              </a:rPr>
              <a:t>should</a:t>
            </a:r>
            <a:r>
              <a:rPr sz="1800" b="0">
                <a:solidFill>
                  <a:srgbClr val="98A2C9"/>
                </a:solidFill>
                <a:latin typeface="Inter"/>
              </a:rPr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gradFill rotWithShape="1">
          <a:gsLst>
            <a:gs pos="0">
              <a:srgbClr val="0A1030"/>
            </a:gs>
            <a:gs pos="100000">
              <a:srgbClr val="070B1F"/>
            </a:gs>
          </a:gsLst>
          <a:lin scaled="0" ang="1740000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68680" y="640080"/>
            <a:ext cx="100584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  <a:spcAft>
                <a:spcPts val="600"/>
              </a:spcAft>
            </a:pPr>
            <a:r>
              <a:rPr sz="1250" b="1">
                <a:solidFill>
                  <a:srgbClr val="5A6493"/>
                </a:solidFill>
                <a:latin typeface="Inter"/>
              </a:rPr>
              <a:t>THE INSTRUMENT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1234440"/>
            <a:ext cx="1042416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  <a:spcAft>
                <a:spcPts val="600"/>
              </a:spcAft>
            </a:pPr>
            <a:r>
              <a:rPr sz="3800" b="1">
                <a:solidFill>
                  <a:srgbClr val="EEF1FF"/>
                </a:solidFill>
                <a:latin typeface="Inter"/>
              </a:rPr>
              <a:t>Two axes, </a:t>
            </a:r>
            <a:r>
              <a:rPr sz="3800" b="1">
                <a:solidFill>
                  <a:srgbClr val="B08BFF"/>
                </a:solidFill>
                <a:latin typeface="Inter"/>
              </a:rPr>
              <a:t>in detail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68680" y="2377440"/>
            <a:ext cx="4983480" cy="3566160"/>
          </a:xfrm>
          <a:prstGeom prst="roundRect">
            <a:avLst>
              <a:gd name="adj" fmla="val 7000"/>
            </a:avLst>
          </a:prstGeom>
          <a:solidFill>
            <a:srgbClr val="0D1733"/>
          </a:solidFill>
          <a:ln w="12700">
            <a:solidFill>
              <a:srgbClr val="4F8C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92608" tIns="256032" rIns="228600"/>
          <a:lstStyle/>
          <a:p>
            <a:pPr algn="l">
              <a:lnSpc>
                <a:spcPct val="110000"/>
              </a:lnSpc>
              <a:spcAft>
                <a:spcPts val="1000"/>
              </a:spcAft>
            </a:pPr>
            <a:r>
              <a:rPr sz="2000" b="1">
                <a:solidFill>
                  <a:srgbClr val="4F8CFF"/>
                </a:solidFill>
                <a:latin typeface="Inter"/>
              </a:rPr>
              <a:t>Cognition</a:t>
            </a:r>
            <a:r>
              <a:rPr sz="2000" b="0">
                <a:solidFill>
                  <a:srgbClr val="5A6493"/>
                </a:solidFill>
                <a:latin typeface="Inter"/>
              </a:rPr>
              <a:t>   0 to 40</a:t>
            </a:r>
          </a:p>
          <a:p>
            <a:pPr algn="l">
              <a:lnSpc>
                <a:spcPct val="120000"/>
              </a:lnSpc>
              <a:spcAft>
                <a:spcPts val="700"/>
              </a:spcAft>
            </a:pPr>
            <a:r>
              <a:rPr sz="1450" b="1">
                <a:solidFill>
                  <a:srgbClr val="EEF1FF"/>
                </a:solidFill>
                <a:latin typeface="Inter"/>
              </a:rPr>
              <a:t>▸ Decision complexity  </a:t>
            </a:r>
            <a:r>
              <a:rPr sz="1450" b="0">
                <a:solidFill>
                  <a:srgbClr val="98A2C9"/>
                </a:solidFill>
                <a:latin typeface="Inter"/>
              </a:rPr>
              <a:t>conditions, variables, branches</a:t>
            </a:r>
          </a:p>
          <a:p>
            <a:pPr algn="l">
              <a:lnSpc>
                <a:spcPct val="120000"/>
              </a:lnSpc>
              <a:spcAft>
                <a:spcPts val="700"/>
              </a:spcAft>
            </a:pPr>
            <a:r>
              <a:rPr sz="1450" b="1">
                <a:solidFill>
                  <a:srgbClr val="EEF1FF"/>
                </a:solidFill>
                <a:latin typeface="Inter"/>
              </a:rPr>
              <a:t>▸ Consequence severity  </a:t>
            </a:r>
            <a:r>
              <a:rPr sz="1450" b="0">
                <a:solidFill>
                  <a:srgbClr val="98A2C9"/>
                </a:solidFill>
                <a:latin typeface="Inter"/>
              </a:rPr>
              <a:t>what breaks if it is wrong</a:t>
            </a:r>
          </a:p>
          <a:p>
            <a:pPr algn="l">
              <a:lnSpc>
                <a:spcPct val="120000"/>
              </a:lnSpc>
              <a:spcAft>
                <a:spcPts val="700"/>
              </a:spcAft>
            </a:pPr>
            <a:r>
              <a:rPr sz="1450" b="1">
                <a:solidFill>
                  <a:srgbClr val="EEF1FF"/>
                </a:solidFill>
                <a:latin typeface="Inter"/>
              </a:rPr>
              <a:t>▸ Context dependency  </a:t>
            </a:r>
            <a:r>
              <a:rPr sz="1450" b="0">
                <a:solidFill>
                  <a:srgbClr val="98A2C9"/>
                </a:solidFill>
                <a:latin typeface="Inter"/>
              </a:rPr>
              <a:t>external information needed</a:t>
            </a:r>
          </a:p>
          <a:p>
            <a:pPr algn="l">
              <a:lnSpc>
                <a:spcPct val="120000"/>
              </a:lnSpc>
              <a:spcAft>
                <a:spcPts val="700"/>
              </a:spcAft>
            </a:pPr>
            <a:r>
              <a:rPr sz="1450" b="1">
                <a:solidFill>
                  <a:srgbClr val="EEF1FF"/>
                </a:solidFill>
                <a:latin typeface="Inter"/>
              </a:rPr>
              <a:t>▸ Expertise depth  </a:t>
            </a:r>
            <a:r>
              <a:rPr sz="1450" b="0">
                <a:solidFill>
                  <a:srgbClr val="98A2C9"/>
                </a:solidFill>
                <a:latin typeface="Inter"/>
              </a:rPr>
              <a:t>how specialized the knowledge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126480" y="2377440"/>
            <a:ext cx="4983480" cy="3566160"/>
          </a:xfrm>
          <a:prstGeom prst="roundRect">
            <a:avLst>
              <a:gd name="adj" fmla="val 7000"/>
            </a:avLst>
          </a:prstGeom>
          <a:solidFill>
            <a:srgbClr val="2A1430"/>
          </a:solidFill>
          <a:ln w="12700">
            <a:solidFill>
              <a:srgbClr val="FF6B9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92608" tIns="256032" rIns="228600"/>
          <a:lstStyle/>
          <a:p>
            <a:pPr algn="l">
              <a:lnSpc>
                <a:spcPct val="110000"/>
              </a:lnSpc>
              <a:spcAft>
                <a:spcPts val="1000"/>
              </a:spcAft>
            </a:pPr>
            <a:r>
              <a:rPr sz="2000" b="1">
                <a:solidFill>
                  <a:srgbClr val="FF6B9D"/>
                </a:solidFill>
                <a:latin typeface="Inter"/>
              </a:rPr>
              <a:t>Empathy</a:t>
            </a:r>
            <a:r>
              <a:rPr sz="2000" b="0">
                <a:solidFill>
                  <a:srgbClr val="5A6493"/>
                </a:solidFill>
                <a:latin typeface="Inter"/>
              </a:rPr>
              <a:t>   0 to 40</a:t>
            </a:r>
          </a:p>
          <a:p>
            <a:pPr algn="l">
              <a:lnSpc>
                <a:spcPct val="120000"/>
              </a:lnSpc>
              <a:spcAft>
                <a:spcPts val="700"/>
              </a:spcAft>
            </a:pPr>
            <a:r>
              <a:rPr sz="1450" b="1">
                <a:solidFill>
                  <a:srgbClr val="EEF1FF"/>
                </a:solidFill>
                <a:latin typeface="Inter"/>
              </a:rPr>
              <a:t>▸ Emotional stakes  </a:t>
            </a:r>
            <a:r>
              <a:rPr sz="1450" b="0">
                <a:solidFill>
                  <a:srgbClr val="98A2C9"/>
                </a:solidFill>
                <a:latin typeface="Inter"/>
              </a:rPr>
              <a:t>does it touch how someone feels</a:t>
            </a:r>
          </a:p>
          <a:p>
            <a:pPr algn="l">
              <a:lnSpc>
                <a:spcPct val="120000"/>
              </a:lnSpc>
              <a:spcAft>
                <a:spcPts val="700"/>
              </a:spcAft>
            </a:pPr>
            <a:r>
              <a:rPr sz="1450" b="1">
                <a:solidFill>
                  <a:srgbClr val="EEF1FF"/>
                </a:solidFill>
                <a:latin typeface="Inter"/>
              </a:rPr>
              <a:t>▸ Relationship impact  </a:t>
            </a:r>
            <a:r>
              <a:rPr sz="1450" b="0">
                <a:solidFill>
                  <a:srgbClr val="98A2C9"/>
                </a:solidFill>
                <a:latin typeface="Inter"/>
              </a:rPr>
              <a:t>does it shape a relationship</a:t>
            </a:r>
          </a:p>
          <a:p>
            <a:pPr algn="l">
              <a:lnSpc>
                <a:spcPct val="120000"/>
              </a:lnSpc>
              <a:spcAft>
                <a:spcPts val="700"/>
              </a:spcAft>
            </a:pPr>
            <a:r>
              <a:rPr sz="1450" b="1">
                <a:solidFill>
                  <a:srgbClr val="EEF1FF"/>
                </a:solidFill>
                <a:latin typeface="Inter"/>
              </a:rPr>
              <a:t>▸ Individuation need  </a:t>
            </a:r>
            <a:r>
              <a:rPr sz="1450" b="0">
                <a:solidFill>
                  <a:srgbClr val="98A2C9"/>
                </a:solidFill>
                <a:latin typeface="Inter"/>
              </a:rPr>
              <a:t>how personal each instance is</a:t>
            </a:r>
          </a:p>
          <a:p>
            <a:pPr algn="l">
              <a:lnSpc>
                <a:spcPct val="120000"/>
              </a:lnSpc>
              <a:spcAft>
                <a:spcPts val="700"/>
              </a:spcAft>
            </a:pPr>
            <a:r>
              <a:rPr sz="1450" b="1">
                <a:solidFill>
                  <a:srgbClr val="EEF1FF"/>
                </a:solidFill>
                <a:latin typeface="Inter"/>
              </a:rPr>
              <a:t>▸ Communication sensitivity  </a:t>
            </a:r>
            <a:r>
              <a:rPr sz="1450" b="0">
                <a:solidFill>
                  <a:srgbClr val="98A2C9"/>
                </a:solidFill>
                <a:latin typeface="Inter"/>
              </a:rPr>
              <a:t>privacy, nuance, channel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gradFill rotWithShape="1">
          <a:gsLst>
            <a:gs pos="0">
              <a:srgbClr val="0A1030"/>
            </a:gs>
            <a:gs pos="100000">
              <a:srgbClr val="070B1F"/>
            </a:gs>
          </a:gsLst>
          <a:lin scaled="0" ang="1740000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68680" y="640080"/>
            <a:ext cx="100584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  <a:spcAft>
                <a:spcPts val="600"/>
              </a:spcAft>
            </a:pPr>
            <a:r>
              <a:rPr sz="1250" b="1">
                <a:solidFill>
                  <a:srgbClr val="5A6493"/>
                </a:solidFill>
                <a:latin typeface="Inter"/>
              </a:rPr>
              <a:t>THE DECISION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960120"/>
            <a:ext cx="1060704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  <a:spcAft>
                <a:spcPts val="600"/>
              </a:spcAft>
            </a:pPr>
            <a:r>
              <a:rPr sz="3600" b="1">
                <a:solidFill>
                  <a:srgbClr val="EEF1FF"/>
                </a:solidFill>
                <a:latin typeface="Inter"/>
              </a:rPr>
              <a:t>The answer </a:t>
            </a:r>
            <a:r>
              <a:rPr sz="3600" b="1">
                <a:solidFill>
                  <a:srgbClr val="B08BFF"/>
                </a:solidFill>
                <a:latin typeface="Inter"/>
              </a:rPr>
              <a:t>falls out of the grid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828800" y="2057400"/>
            <a:ext cx="4434840" cy="1481328"/>
          </a:xfrm>
          <a:prstGeom prst="roundRect">
            <a:avLst>
              <a:gd name="adj" fmla="val 7000"/>
            </a:avLst>
          </a:prstGeom>
          <a:solidFill>
            <a:srgbClr val="2A1430"/>
          </a:solidFill>
          <a:ln w="12700">
            <a:solidFill>
              <a:srgbClr val="FF6B9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56032" rIns="182880"/>
          <a:lstStyle/>
          <a:p>
            <a:pPr algn="l">
              <a:lnSpc>
                <a:spcPct val="110000"/>
              </a:lnSpc>
              <a:spcAft>
                <a:spcPts val="400"/>
              </a:spcAft>
            </a:pPr>
            <a:r>
              <a:rPr sz="1050" b="0">
                <a:solidFill>
                  <a:srgbClr val="98A2C9"/>
                </a:solidFill>
                <a:latin typeface="Inter"/>
              </a:rPr>
              <a:t>LOW COGNITION . HIGH EMPATHY</a:t>
            </a:r>
          </a:p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1800" b="1">
                <a:solidFill>
                  <a:srgbClr val="EEF1FF"/>
                </a:solidFill>
                <a:latin typeface="Inter"/>
              </a:rPr>
              <a:t>AI drafts, human delivers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519672" y="2057400"/>
            <a:ext cx="4434840" cy="1481328"/>
          </a:xfrm>
          <a:prstGeom prst="roundRect">
            <a:avLst>
              <a:gd name="adj" fmla="val 7000"/>
            </a:avLst>
          </a:prstGeom>
          <a:solidFill>
            <a:srgbClr val="3A1A38"/>
          </a:solidFill>
          <a:ln w="12700">
            <a:solidFill>
              <a:srgbClr val="FF8CB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56032" rIns="182880"/>
          <a:lstStyle/>
          <a:p>
            <a:pPr algn="l">
              <a:lnSpc>
                <a:spcPct val="110000"/>
              </a:lnSpc>
              <a:spcAft>
                <a:spcPts val="400"/>
              </a:spcAft>
            </a:pPr>
            <a:r>
              <a:rPr sz="1050" b="0">
                <a:solidFill>
                  <a:srgbClr val="98A2C9"/>
                </a:solidFill>
                <a:latin typeface="Inter"/>
              </a:rPr>
              <a:t>HIGH COGNITION . HIGH EMPATHY</a:t>
            </a:r>
          </a:p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1800" b="1">
                <a:solidFill>
                  <a:srgbClr val="EEF1FF"/>
                </a:solidFill>
                <a:latin typeface="Inter"/>
              </a:rPr>
              <a:t>Human only, AI assists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828800" y="3794760"/>
            <a:ext cx="4434840" cy="1481328"/>
          </a:xfrm>
          <a:prstGeom prst="roundRect">
            <a:avLst>
              <a:gd name="adj" fmla="val 7000"/>
            </a:avLst>
          </a:prstGeom>
          <a:solidFill>
            <a:srgbClr val="0D1E3E"/>
          </a:solidFill>
          <a:ln w="12700">
            <a:solidFill>
              <a:srgbClr val="4F8C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56032" rIns="182880"/>
          <a:lstStyle/>
          <a:p>
            <a:pPr algn="l">
              <a:lnSpc>
                <a:spcPct val="110000"/>
              </a:lnSpc>
              <a:spcAft>
                <a:spcPts val="400"/>
              </a:spcAft>
            </a:pPr>
            <a:r>
              <a:rPr sz="1050" b="0">
                <a:solidFill>
                  <a:srgbClr val="98A2C9"/>
                </a:solidFill>
                <a:latin typeface="Inter"/>
              </a:rPr>
              <a:t>LOW COGNITION . LOW EMPATHY</a:t>
            </a:r>
          </a:p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1800" b="1">
                <a:solidFill>
                  <a:srgbClr val="EEF1FF"/>
                </a:solidFill>
                <a:latin typeface="Inter"/>
              </a:rPr>
              <a:t>Full automation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519672" y="3794760"/>
            <a:ext cx="4434840" cy="1481328"/>
          </a:xfrm>
          <a:prstGeom prst="roundRect">
            <a:avLst>
              <a:gd name="adj" fmla="val 7000"/>
            </a:avLst>
          </a:prstGeom>
          <a:solidFill>
            <a:srgbClr val="151D44"/>
          </a:solidFill>
          <a:ln w="12700">
            <a:solidFill>
              <a:srgbClr val="6E7B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56032" rIns="182880"/>
          <a:lstStyle/>
          <a:p>
            <a:pPr algn="l">
              <a:lnSpc>
                <a:spcPct val="110000"/>
              </a:lnSpc>
              <a:spcAft>
                <a:spcPts val="400"/>
              </a:spcAft>
            </a:pPr>
            <a:r>
              <a:rPr sz="1050" b="0">
                <a:solidFill>
                  <a:srgbClr val="98A2C9"/>
                </a:solidFill>
                <a:latin typeface="Inter"/>
              </a:rPr>
              <a:t>HIGH COGNITION . LOW EMPATHY</a:t>
            </a:r>
          </a:p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sz="1800" b="1">
                <a:solidFill>
                  <a:srgbClr val="EEF1FF"/>
                </a:solidFill>
                <a:latin typeface="Inter"/>
              </a:rPr>
              <a:t>AI executes, human audits</a:t>
            </a:r>
          </a:p>
        </p:txBody>
      </p:sp>
      <p:sp>
        <p:nvSpPr>
          <p:cNvPr id="8" name="TextBox 7"/>
          <p:cNvSpPr txBox="1"/>
          <p:nvPr/>
        </p:nvSpPr>
        <p:spPr>
          <a:xfrm rot="16200000">
            <a:off x="868680" y="2057400"/>
            <a:ext cx="914400" cy="321868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lnSpc>
                <a:spcPct val="110000"/>
              </a:lnSpc>
              <a:spcAft>
                <a:spcPts val="600"/>
              </a:spcAft>
            </a:pPr>
            <a:r>
              <a:rPr sz="1100" b="1">
                <a:solidFill>
                  <a:srgbClr val="FF6B9D"/>
                </a:solidFill>
                <a:latin typeface="Inter"/>
              </a:rPr>
              <a:t>EMPATHY →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28800" y="5385816"/>
            <a:ext cx="9125711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lnSpc>
                <a:spcPct val="110000"/>
              </a:lnSpc>
              <a:spcAft>
                <a:spcPts val="600"/>
              </a:spcAft>
            </a:pPr>
            <a:r>
              <a:rPr sz="1100" b="1">
                <a:solidFill>
                  <a:srgbClr val="4F8CFF"/>
                </a:solidFill>
                <a:latin typeface="Inter"/>
              </a:rPr>
              <a:t>COGNITION →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6172200"/>
            <a:ext cx="1060704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25000"/>
              </a:lnSpc>
              <a:spcAft>
                <a:spcPts val="600"/>
              </a:spcAft>
            </a:pPr>
            <a:r>
              <a:rPr sz="1350" b="0">
                <a:solidFill>
                  <a:srgbClr val="98A2C9"/>
                </a:solidFill>
                <a:latin typeface="Inter"/>
              </a:rPr>
              <a:t>The thank-you that matters and the hard piece of feedback are not edge cases. They are the protected quadrant, kept human on purpose.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gradFill rotWithShape="1">
          <a:gsLst>
            <a:gs pos="0">
              <a:srgbClr val="0A1030"/>
            </a:gs>
            <a:gs pos="100000">
              <a:srgbClr val="070B1F"/>
            </a:gs>
          </a:gsLst>
          <a:lin scaled="0" ang="1740000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68680" y="640080"/>
            <a:ext cx="100584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  <a:spcAft>
                <a:spcPts val="600"/>
              </a:spcAft>
            </a:pPr>
            <a:r>
              <a:rPr sz="1250" b="1">
                <a:solidFill>
                  <a:srgbClr val="5A6493"/>
                </a:solidFill>
                <a:latin typeface="Inter"/>
              </a:rPr>
              <a:t>FROM SCORING TO SYNTHESIS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1234440"/>
            <a:ext cx="1042416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  <a:spcAft>
                <a:spcPts val="600"/>
              </a:spcAft>
            </a:pPr>
            <a:r>
              <a:rPr sz="3800" b="1">
                <a:solidFill>
                  <a:srgbClr val="EEF1FF"/>
                </a:solidFill>
                <a:latin typeface="Inter"/>
              </a:rPr>
              <a:t>The scores drive a </a:t>
            </a:r>
            <a:r>
              <a:rPr sz="3800" b="1">
                <a:solidFill>
                  <a:srgbClr val="B08BFF"/>
                </a:solidFill>
                <a:latin typeface="Inter"/>
              </a:rPr>
              <a:t>redesign</a:t>
            </a:r>
          </a:p>
        </p:txBody>
      </p:sp>
      <p:sp>
        <p:nvSpPr>
          <p:cNvPr id="4" name="Oval 3"/>
          <p:cNvSpPr/>
          <p:nvPr/>
        </p:nvSpPr>
        <p:spPr>
          <a:xfrm>
            <a:off x="886968" y="2423160"/>
            <a:ext cx="502920" cy="502920"/>
          </a:xfrm>
          <a:prstGeom prst="ellipse">
            <a:avLst/>
          </a:prstGeom>
          <a:solidFill>
            <a:srgbClr val="0E1430"/>
          </a:solidFill>
          <a:ln w="12700">
            <a:solidFill>
              <a:srgbClr val="2A335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  <a:spcAft>
                <a:spcPts val="600"/>
              </a:spcAft>
            </a:pPr>
            <a:r>
              <a:rPr sz="1600" b="1">
                <a:solidFill>
                  <a:srgbClr val="EEF1FF"/>
                </a:solidFill>
                <a:latin typeface="Inter"/>
              </a:rP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00200" y="2404872"/>
            <a:ext cx="9509760" cy="6400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lnSpc>
                <a:spcPct val="120000"/>
              </a:lnSpc>
              <a:spcAft>
                <a:spcPts val="600"/>
              </a:spcAft>
            </a:pPr>
            <a:r>
              <a:rPr sz="1650" b="0">
                <a:solidFill>
                  <a:srgbClr val="98A2C9"/>
                </a:solidFill>
                <a:latin typeface="Inter"/>
              </a:rPr>
              <a:t>Each task maps to an Execution Authority Protocol: who acts, who oversees.</a:t>
            </a:r>
          </a:p>
        </p:txBody>
      </p:sp>
      <p:sp>
        <p:nvSpPr>
          <p:cNvPr id="6" name="Oval 5"/>
          <p:cNvSpPr/>
          <p:nvPr/>
        </p:nvSpPr>
        <p:spPr>
          <a:xfrm>
            <a:off x="886968" y="3264408"/>
            <a:ext cx="502920" cy="502920"/>
          </a:xfrm>
          <a:prstGeom prst="ellipse">
            <a:avLst/>
          </a:prstGeom>
          <a:solidFill>
            <a:srgbClr val="0E1430"/>
          </a:solidFill>
          <a:ln w="12700">
            <a:solidFill>
              <a:srgbClr val="2A335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  <a:spcAft>
                <a:spcPts val="600"/>
              </a:spcAft>
            </a:pPr>
            <a:r>
              <a:rPr sz="1600" b="1">
                <a:solidFill>
                  <a:srgbClr val="EEF1FF"/>
                </a:solidFill>
                <a:latin typeface="Inter"/>
              </a:rPr>
              <a:t>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00200" y="3246120"/>
            <a:ext cx="9509760" cy="6400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lnSpc>
                <a:spcPct val="120000"/>
              </a:lnSpc>
              <a:spcAft>
                <a:spcPts val="600"/>
              </a:spcAft>
            </a:pPr>
            <a:r>
              <a:rPr sz="1650" b="0">
                <a:solidFill>
                  <a:srgbClr val="98A2C9"/>
                </a:solidFill>
                <a:latin typeface="Inter"/>
              </a:rPr>
              <a:t>A pattern library restructures the flow.</a:t>
            </a:r>
          </a:p>
        </p:txBody>
      </p:sp>
      <p:sp>
        <p:nvSpPr>
          <p:cNvPr id="8" name="Oval 7"/>
          <p:cNvSpPr/>
          <p:nvPr/>
        </p:nvSpPr>
        <p:spPr>
          <a:xfrm>
            <a:off x="886968" y="4105656"/>
            <a:ext cx="502920" cy="502920"/>
          </a:xfrm>
          <a:prstGeom prst="ellipse">
            <a:avLst/>
          </a:prstGeom>
          <a:solidFill>
            <a:srgbClr val="0E1430"/>
          </a:solidFill>
          <a:ln w="12700">
            <a:solidFill>
              <a:srgbClr val="2A335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  <a:spcAft>
                <a:spcPts val="600"/>
              </a:spcAft>
            </a:pPr>
            <a:r>
              <a:rPr sz="1600" b="1">
                <a:solidFill>
                  <a:srgbClr val="EEF1FF"/>
                </a:solidFill>
                <a:latin typeface="Inter"/>
              </a:rPr>
              <a:t>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00200" y="4087368"/>
            <a:ext cx="9509760" cy="6400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lnSpc>
                <a:spcPct val="120000"/>
              </a:lnSpc>
              <a:spcAft>
                <a:spcPts val="600"/>
              </a:spcAft>
            </a:pPr>
            <a:r>
              <a:rPr sz="1650" b="0">
                <a:solidFill>
                  <a:srgbClr val="98A2C9"/>
                </a:solidFill>
                <a:latin typeface="Inter"/>
              </a:rPr>
              <a:t>The system outputs multiple future-state architectures, each optimized for a different goal.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86968" y="5120640"/>
            <a:ext cx="1527048" cy="457200"/>
          </a:xfrm>
          <a:prstGeom prst="roundRect">
            <a:avLst>
              <a:gd name="adj" fmla="val 7000"/>
            </a:avLst>
          </a:prstGeom>
          <a:solidFill>
            <a:srgbClr val="0E1430"/>
          </a:solidFill>
          <a:ln w="12700">
            <a:solidFill>
              <a:srgbClr val="2A335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109728" rIns="109728"/>
          <a:lstStyle/>
          <a:p>
            <a:pPr algn="ctr">
              <a:lnSpc>
                <a:spcPct val="110000"/>
              </a:lnSpc>
              <a:spcAft>
                <a:spcPts val="600"/>
              </a:spcAft>
            </a:pPr>
            <a:r>
              <a:rPr sz="1250" b="0">
                <a:solidFill>
                  <a:srgbClr val="98A2C9"/>
                </a:solidFill>
                <a:latin typeface="Inter"/>
              </a:rPr>
              <a:t>parallelize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578608" y="5120640"/>
            <a:ext cx="978407" cy="457200"/>
          </a:xfrm>
          <a:prstGeom prst="roundRect">
            <a:avLst>
              <a:gd name="adj" fmla="val 7000"/>
            </a:avLst>
          </a:prstGeom>
          <a:solidFill>
            <a:srgbClr val="0E1430"/>
          </a:solidFill>
          <a:ln w="12700">
            <a:solidFill>
              <a:srgbClr val="2A335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109728" rIns="109728"/>
          <a:lstStyle/>
          <a:p>
            <a:pPr algn="ctr">
              <a:lnSpc>
                <a:spcPct val="110000"/>
              </a:lnSpc>
              <a:spcAft>
                <a:spcPts val="600"/>
              </a:spcAft>
            </a:pPr>
            <a:r>
              <a:rPr sz="1250" b="0">
                <a:solidFill>
                  <a:srgbClr val="98A2C9"/>
                </a:solidFill>
                <a:latin typeface="Inter"/>
              </a:rPr>
              <a:t>codify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721607" y="5120640"/>
            <a:ext cx="1417319" cy="457200"/>
          </a:xfrm>
          <a:prstGeom prst="roundRect">
            <a:avLst>
              <a:gd name="adj" fmla="val 7000"/>
            </a:avLst>
          </a:prstGeom>
          <a:solidFill>
            <a:srgbClr val="0E1430"/>
          </a:solidFill>
          <a:ln w="12700">
            <a:solidFill>
              <a:srgbClr val="2A335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109728" rIns="109728"/>
          <a:lstStyle/>
          <a:p>
            <a:pPr algn="ctr">
              <a:lnSpc>
                <a:spcPct val="110000"/>
              </a:lnSpc>
              <a:spcAft>
                <a:spcPts val="600"/>
              </a:spcAft>
            </a:pPr>
            <a:r>
              <a:rPr sz="1250" b="0">
                <a:solidFill>
                  <a:srgbClr val="98A2C9"/>
                </a:solidFill>
                <a:latin typeface="Inter"/>
              </a:rPr>
              <a:t>anticipate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303519" y="5120640"/>
            <a:ext cx="1197864" cy="457200"/>
          </a:xfrm>
          <a:prstGeom prst="roundRect">
            <a:avLst>
              <a:gd name="adj" fmla="val 7000"/>
            </a:avLst>
          </a:prstGeom>
          <a:solidFill>
            <a:srgbClr val="0E1430"/>
          </a:solidFill>
          <a:ln w="12700">
            <a:solidFill>
              <a:srgbClr val="2A335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109728" rIns="109728"/>
          <a:lstStyle/>
          <a:p>
            <a:pPr algn="ctr">
              <a:lnSpc>
                <a:spcPct val="110000"/>
              </a:lnSpc>
              <a:spcAft>
                <a:spcPts val="600"/>
              </a:spcAft>
            </a:pPr>
            <a:r>
              <a:rPr sz="1250" b="0">
                <a:solidFill>
                  <a:srgbClr val="98A2C9"/>
                </a:solidFill>
                <a:latin typeface="Inter"/>
              </a:rPr>
              <a:t>remember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665975" y="5120640"/>
            <a:ext cx="1088136" cy="457200"/>
          </a:xfrm>
          <a:prstGeom prst="roundRect">
            <a:avLst>
              <a:gd name="adj" fmla="val 7000"/>
            </a:avLst>
          </a:prstGeom>
          <a:solidFill>
            <a:srgbClr val="0E1430"/>
          </a:solidFill>
          <a:ln w="12700">
            <a:solidFill>
              <a:srgbClr val="2A335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109728" rIns="109728"/>
          <a:lstStyle/>
          <a:p>
            <a:pPr algn="ctr">
              <a:lnSpc>
                <a:spcPct val="110000"/>
              </a:lnSpc>
              <a:spcAft>
                <a:spcPts val="600"/>
              </a:spcAft>
            </a:pPr>
            <a:r>
              <a:rPr sz="1250" b="0">
                <a:solidFill>
                  <a:srgbClr val="98A2C9"/>
                </a:solidFill>
                <a:latin typeface="Inter"/>
              </a:rPr>
              <a:t>connect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918703" y="5120640"/>
            <a:ext cx="1088136" cy="457200"/>
          </a:xfrm>
          <a:prstGeom prst="roundRect">
            <a:avLst>
              <a:gd name="adj" fmla="val 7000"/>
            </a:avLst>
          </a:prstGeom>
          <a:solidFill>
            <a:srgbClr val="0E1430"/>
          </a:solidFill>
          <a:ln w="12700">
            <a:solidFill>
              <a:srgbClr val="2A335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109728" rIns="109728"/>
          <a:lstStyle/>
          <a:p>
            <a:pPr algn="ctr">
              <a:lnSpc>
                <a:spcPct val="110000"/>
              </a:lnSpc>
              <a:spcAft>
                <a:spcPts val="600"/>
              </a:spcAft>
            </a:pPr>
            <a:r>
              <a:rPr sz="1250" b="0">
                <a:solidFill>
                  <a:srgbClr val="98A2C9"/>
                </a:solidFill>
                <a:latin typeface="Inter"/>
              </a:rPr>
              <a:t>augment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9171431" y="5120640"/>
            <a:ext cx="1088136" cy="457200"/>
          </a:xfrm>
          <a:prstGeom prst="roundRect">
            <a:avLst>
              <a:gd name="adj" fmla="val 7000"/>
            </a:avLst>
          </a:prstGeom>
          <a:solidFill>
            <a:srgbClr val="0E1430"/>
          </a:solidFill>
          <a:ln w="12700">
            <a:solidFill>
              <a:srgbClr val="2A335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109728" rIns="109728"/>
          <a:lstStyle/>
          <a:p>
            <a:pPr algn="ctr">
              <a:lnSpc>
                <a:spcPct val="110000"/>
              </a:lnSpc>
              <a:spcAft>
                <a:spcPts val="600"/>
              </a:spcAft>
            </a:pPr>
            <a:r>
              <a:rPr sz="1250" b="0">
                <a:solidFill>
                  <a:srgbClr val="98A2C9"/>
                </a:solidFill>
                <a:latin typeface="Inter"/>
              </a:rPr>
              <a:t>resolve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86968" y="5943600"/>
            <a:ext cx="100584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  <a:spcAft>
                <a:spcPts val="600"/>
              </a:spcAft>
            </a:pPr>
            <a:r>
              <a:rPr sz="1500" b="0">
                <a:solidFill>
                  <a:srgbClr val="98A2C9"/>
                </a:solidFill>
                <a:latin typeface="Inter"/>
              </a:rPr>
              <a:t>A linear, human-paced process becomes an agent-native one, by design.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gradFill rotWithShape="1">
          <a:gsLst>
            <a:gs pos="0">
              <a:srgbClr val="0A1030"/>
            </a:gs>
            <a:gs pos="100000">
              <a:srgbClr val="070B1F"/>
            </a:gs>
          </a:gsLst>
          <a:lin scaled="0" ang="1740000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68680" y="640080"/>
            <a:ext cx="100584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  <a:spcAft>
                <a:spcPts val="600"/>
              </a:spcAft>
            </a:pPr>
            <a:r>
              <a:rPr sz="1250" b="1">
                <a:solidFill>
                  <a:srgbClr val="5A6493"/>
                </a:solidFill>
                <a:latin typeface="Inter"/>
              </a:rPr>
              <a:t>THE R IN RADAR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1463040"/>
            <a:ext cx="1042416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  <a:spcAft>
                <a:spcPts val="600"/>
              </a:spcAft>
            </a:pPr>
            <a:r>
              <a:rPr sz="4600" b="1">
                <a:solidFill>
                  <a:srgbClr val="EEF1FF"/>
                </a:solidFill>
                <a:latin typeface="Inter"/>
              </a:rPr>
              <a:t>This is </a:t>
            </a:r>
            <a:r>
              <a:rPr sz="4600" b="1">
                <a:solidFill>
                  <a:srgbClr val="B08BFF"/>
                </a:solidFill>
                <a:latin typeface="Inter"/>
              </a:rPr>
              <a:t>Reimagination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86968" y="2743200"/>
            <a:ext cx="9601200" cy="11887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5000"/>
              </a:lnSpc>
              <a:spcAft>
                <a:spcPts val="600"/>
              </a:spcAft>
            </a:pPr>
            <a:r>
              <a:rPr sz="2600" b="1">
                <a:solidFill>
                  <a:srgbClr val="EEF1FF"/>
                </a:solidFill>
                <a:latin typeface="Inter"/>
              </a:rPr>
              <a:t>Not digitizing the old workflow faster. That is paving the cowpath: faster waste.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86968" y="4114800"/>
            <a:ext cx="9692640" cy="12801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40000"/>
              </a:lnSpc>
              <a:spcAft>
                <a:spcPts val="600"/>
              </a:spcAft>
            </a:pPr>
            <a:r>
              <a:rPr sz="1800" b="0">
                <a:solidFill>
                  <a:srgbClr val="98A2C9"/>
                </a:solidFill>
                <a:latin typeface="Inter"/>
              </a:rPr>
              <a:t>It is redesigning how the work is done so humans and agents share the load, and the human parts are protected on purpose, not by accident.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gradFill rotWithShape="1">
          <a:gsLst>
            <a:gs pos="0">
              <a:srgbClr val="0A1030"/>
            </a:gs>
            <a:gs pos="100000">
              <a:srgbClr val="070B1F"/>
            </a:gs>
          </a:gsLst>
          <a:lin scaled="0" ang="1740000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68680" y="640080"/>
            <a:ext cx="100584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  <a:spcAft>
                <a:spcPts val="600"/>
              </a:spcAft>
            </a:pPr>
            <a:r>
              <a:rPr sz="1250" b="1">
                <a:solidFill>
                  <a:srgbClr val="5A6493"/>
                </a:solidFill>
                <a:latin typeface="Inter"/>
              </a:rPr>
              <a:t>THE CHOICE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1188720"/>
            <a:ext cx="1042416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  <a:spcAft>
                <a:spcPts val="600"/>
              </a:spcAft>
            </a:pPr>
            <a:r>
              <a:rPr sz="4000" b="1">
                <a:solidFill>
                  <a:srgbClr val="EEF1FF"/>
                </a:solidFill>
                <a:latin typeface="Inter"/>
              </a:rPr>
              <a:t>Why give it </a:t>
            </a:r>
            <a:r>
              <a:rPr sz="4000" b="1">
                <a:solidFill>
                  <a:srgbClr val="B08BFF"/>
                </a:solidFill>
                <a:latin typeface="Inter"/>
              </a:rPr>
              <a:t>away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86968" y="2286000"/>
            <a:ext cx="9784080" cy="1463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40000"/>
              </a:lnSpc>
              <a:spcAft>
                <a:spcPts val="1200"/>
              </a:spcAft>
            </a:pPr>
            <a:r>
              <a:rPr sz="1750" b="0">
                <a:solidFill>
                  <a:srgbClr val="98A2C9"/>
                </a:solidFill>
                <a:latin typeface="Inter"/>
              </a:rPr>
              <a:t>A decade in the IP world taught me what the field does not advertise: the most valuable ideas are not the ones you fence off. They are the ones that become how everyone works.</a:t>
            </a:r>
          </a:p>
          <a:p>
            <a:pPr algn="l">
              <a:lnSpc>
                <a:spcPct val="140000"/>
              </a:lnSpc>
              <a:spcAft>
                <a:spcPts val="600"/>
              </a:spcAft>
            </a:pPr>
            <a:r>
              <a:rPr sz="1750" b="0">
                <a:solidFill>
                  <a:srgbClr val="98A2C9"/>
                </a:solidFill>
                <a:latin typeface="Inter"/>
              </a:rPr>
              <a:t>A defensive publication makes an idea permanently un-ownable. No one, including us, can patent it.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86968" y="4754880"/>
            <a:ext cx="10241280" cy="10972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20000"/>
              </a:lnSpc>
              <a:spcAft>
                <a:spcPts val="600"/>
              </a:spcAft>
            </a:pPr>
            <a:r>
              <a:rPr sz="2600" b="1">
                <a:solidFill>
                  <a:srgbClr val="EEF1FF"/>
                </a:solidFill>
                <a:latin typeface="Inter"/>
              </a:rPr>
              <a:t>Choosing </a:t>
            </a:r>
            <a:r>
              <a:rPr sz="2600" b="1">
                <a:solidFill>
                  <a:srgbClr val="4F8CFF"/>
                </a:solidFill>
                <a:latin typeface="Inter"/>
              </a:rPr>
              <a:t>influence</a:t>
            </a:r>
            <a:r>
              <a:rPr sz="2600" b="1">
                <a:solidFill>
                  <a:srgbClr val="EEF1FF"/>
                </a:solidFill>
                <a:latin typeface="Inter"/>
              </a:rPr>
              <a:t> over rent. </a:t>
            </a:r>
            <a:r>
              <a:rPr sz="2600" b="1">
                <a:solidFill>
                  <a:srgbClr val="FF6B9D"/>
                </a:solidFill>
                <a:latin typeface="Inter"/>
              </a:rPr>
              <a:t>Standard-setting</a:t>
            </a:r>
            <a:r>
              <a:rPr sz="2600" b="1">
                <a:solidFill>
                  <a:srgbClr val="EEF1FF"/>
                </a:solidFill>
                <a:latin typeface="Inter"/>
              </a:rPr>
              <a:t> over toll-collecting.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